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19" r:id="rId2"/>
    <p:sldId id="320" r:id="rId3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FFB7FF"/>
    <a:srgbClr val="FC4810"/>
    <a:srgbClr val="3DB612"/>
    <a:srgbClr val="FFFF99"/>
    <a:srgbClr val="FF3300"/>
    <a:srgbClr val="4CE317"/>
    <a:srgbClr val="65EB35"/>
    <a:srgbClr val="FF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313" autoAdjust="0"/>
    <p:restoredTop sz="94698" autoAdjust="0"/>
  </p:normalViewPr>
  <p:slideViewPr>
    <p:cSldViewPr>
      <p:cViewPr varScale="1">
        <p:scale>
          <a:sx n="64" d="100"/>
          <a:sy n="64" d="100"/>
        </p:scale>
        <p:origin x="-878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96D82-F35C-488B-AB2E-F9029EA64A23}" type="datetimeFigureOut">
              <a:rPr lang="zh-TW" altLang="en-US" smtClean="0"/>
              <a:pPr/>
              <a:t>2017/12/28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373845-EA24-4A62-AD9E-E02DBA50811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2822-DCE7-41E2-A6C0-FE871DA4A11A}" type="datetimeFigureOut">
              <a:rPr lang="zh-TW" altLang="en-US" smtClean="0"/>
              <a:pPr/>
              <a:t>2017/12/28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2F52-9ECE-4EC8-BEA9-9095693472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2822-DCE7-41E2-A6C0-FE871DA4A11A}" type="datetimeFigureOut">
              <a:rPr lang="zh-TW" altLang="en-US" smtClean="0"/>
              <a:pPr/>
              <a:t>2017/12/28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2F52-9ECE-4EC8-BEA9-9095693472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2822-DCE7-41E2-A6C0-FE871DA4A11A}" type="datetimeFigureOut">
              <a:rPr lang="zh-TW" altLang="en-US" smtClean="0"/>
              <a:pPr/>
              <a:t>2017/12/28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2F52-9ECE-4EC8-BEA9-9095693472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2822-DCE7-41E2-A6C0-FE871DA4A11A}" type="datetimeFigureOut">
              <a:rPr lang="zh-TW" altLang="en-US" smtClean="0"/>
              <a:pPr/>
              <a:t>2017/12/28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2F52-9ECE-4EC8-BEA9-9095693472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2822-DCE7-41E2-A6C0-FE871DA4A11A}" type="datetimeFigureOut">
              <a:rPr lang="zh-TW" altLang="en-US" smtClean="0"/>
              <a:pPr/>
              <a:t>2017/12/28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2F52-9ECE-4EC8-BEA9-9095693472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2822-DCE7-41E2-A6C0-FE871DA4A11A}" type="datetimeFigureOut">
              <a:rPr lang="zh-TW" altLang="en-US" smtClean="0"/>
              <a:pPr/>
              <a:t>2017/12/28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2F52-9ECE-4EC8-BEA9-9095693472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2822-DCE7-41E2-A6C0-FE871DA4A11A}" type="datetimeFigureOut">
              <a:rPr lang="zh-TW" altLang="en-US" smtClean="0"/>
              <a:pPr/>
              <a:t>2017/12/28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2F52-9ECE-4EC8-BEA9-9095693472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2822-DCE7-41E2-A6C0-FE871DA4A11A}" type="datetimeFigureOut">
              <a:rPr lang="zh-TW" altLang="en-US" smtClean="0"/>
              <a:pPr/>
              <a:t>2017/12/28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2F52-9ECE-4EC8-BEA9-9095693472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2822-DCE7-41E2-A6C0-FE871DA4A11A}" type="datetimeFigureOut">
              <a:rPr lang="zh-TW" altLang="en-US" smtClean="0"/>
              <a:pPr/>
              <a:t>2017/12/28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2F52-9ECE-4EC8-BEA9-9095693472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2822-DCE7-41E2-A6C0-FE871DA4A11A}" type="datetimeFigureOut">
              <a:rPr lang="zh-TW" altLang="en-US" smtClean="0"/>
              <a:pPr/>
              <a:t>2017/12/28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2F52-9ECE-4EC8-BEA9-9095693472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2822-DCE7-41E2-A6C0-FE871DA4A11A}" type="datetimeFigureOut">
              <a:rPr lang="zh-TW" altLang="en-US" smtClean="0"/>
              <a:pPr/>
              <a:t>2017/12/28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2F52-9ECE-4EC8-BEA9-9095693472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92822-DCE7-41E2-A6C0-FE871DA4A11A}" type="datetimeFigureOut">
              <a:rPr lang="zh-TW" altLang="en-US" smtClean="0"/>
              <a:pPr/>
              <a:t>2017/12/28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92F52-9ECE-4EC8-BEA9-9095693472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圖片 3" descr="奧爾PPT內頁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0" y="-26988"/>
            <a:ext cx="92075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572264" y="210901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徵才訊息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79089098"/>
              </p:ext>
            </p:extLst>
          </p:nvPr>
        </p:nvGraphicFramePr>
        <p:xfrm>
          <a:off x="214282" y="1071547"/>
          <a:ext cx="8643997" cy="5398573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7145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578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4275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42889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14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latin typeface="微軟正黑體" pitchFamily="34" charset="-120"/>
                          <a:ea typeface="微軟正黑體" pitchFamily="34" charset="-120"/>
                        </a:rPr>
                        <a:t>職務類別 </a:t>
                      </a:r>
                      <a:endParaRPr lang="zh-TW" sz="1600" b="1" kern="1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 u="sng" kern="100" dirty="0" smtClean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行銷事業處</a:t>
                      </a:r>
                      <a:r>
                        <a:rPr lang="en-US" altLang="zh-TW" sz="1600" b="1" u="sng" kern="100" dirty="0" smtClean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_</a:t>
                      </a:r>
                      <a:r>
                        <a:rPr lang="zh-TW" altLang="en-US" sz="1600" b="1" u="sng" kern="100" dirty="0" smtClean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國際行銷實習生</a:t>
                      </a:r>
                      <a:endParaRPr lang="zh-TW" sz="1600" b="1" u="sng" kern="100" dirty="0">
                        <a:solidFill>
                          <a:srgbClr val="FF0000"/>
                        </a:solidFill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sz="1600" b="1" kern="1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>
                          <a:latin typeface="微軟正黑體" pitchFamily="34" charset="-120"/>
                          <a:ea typeface="微軟正黑體" pitchFamily="34" charset="-120"/>
                        </a:rPr>
                        <a:t>8</a:t>
                      </a:r>
                      <a:r>
                        <a:rPr lang="zh-TW" altLang="en-US" sz="1600" kern="100" dirty="0" smtClean="0">
                          <a:latin typeface="微軟正黑體" pitchFamily="34" charset="-120"/>
                          <a:ea typeface="微軟正黑體" pitchFamily="34" charset="-120"/>
                        </a:rPr>
                        <a:t>人</a:t>
                      </a:r>
                      <a:endParaRPr lang="zh-TW" sz="1600" kern="1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4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latin typeface="微軟正黑體" pitchFamily="34" charset="-120"/>
                          <a:ea typeface="微軟正黑體" pitchFamily="34" charset="-120"/>
                        </a:rPr>
                        <a:t>工作地點</a:t>
                      </a:r>
                      <a:endParaRPr lang="zh-TW" sz="1600" b="1" kern="1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latin typeface="微軟正黑體" pitchFamily="34" charset="-120"/>
                          <a:ea typeface="微軟正黑體" pitchFamily="34" charset="-120"/>
                        </a:rPr>
                        <a:t>新北市板橋區文化路二段</a:t>
                      </a:r>
                      <a:r>
                        <a:rPr lang="en-US" sz="1400" kern="100" dirty="0">
                          <a:latin typeface="微軟正黑體" pitchFamily="34" charset="-120"/>
                          <a:ea typeface="微軟正黑體" pitchFamily="34" charset="-120"/>
                        </a:rPr>
                        <a:t>285</a:t>
                      </a:r>
                      <a:r>
                        <a:rPr lang="zh-TW" sz="1400" kern="100" dirty="0">
                          <a:latin typeface="微軟正黑體" pitchFamily="34" charset="-120"/>
                          <a:ea typeface="微軟正黑體" pitchFamily="34" charset="-120"/>
                        </a:rPr>
                        <a:t>號</a:t>
                      </a:r>
                      <a:r>
                        <a:rPr lang="en-US" sz="1400" kern="100" dirty="0">
                          <a:latin typeface="微軟正黑體" pitchFamily="34" charset="-120"/>
                          <a:ea typeface="微軟正黑體" pitchFamily="34" charset="-120"/>
                        </a:rPr>
                        <a:t>32</a:t>
                      </a:r>
                      <a:r>
                        <a:rPr lang="zh-TW" sz="1400" kern="100" dirty="0">
                          <a:latin typeface="微軟正黑體" pitchFamily="34" charset="-120"/>
                          <a:ea typeface="微軟正黑體" pitchFamily="34" charset="-120"/>
                        </a:rPr>
                        <a:t>樓</a:t>
                      </a:r>
                      <a:endParaRPr lang="zh-TW" sz="1400" b="0" kern="1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4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latin typeface="微軟正黑體" pitchFamily="34" charset="-120"/>
                          <a:ea typeface="微軟正黑體" pitchFamily="34" charset="-120"/>
                        </a:rPr>
                        <a:t>實習方式</a:t>
                      </a:r>
                      <a:endParaRPr lang="zh-TW" sz="1600" b="1" kern="1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b="1" u="sng" kern="1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學分</a:t>
                      </a:r>
                      <a:r>
                        <a:rPr lang="zh-TW" sz="1400" b="1" u="sng" kern="1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</a:t>
                      </a:r>
                      <a:r>
                        <a:rPr lang="en-US" sz="1400" kern="100" dirty="0" smtClean="0"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zh-TW" altLang="en-US" sz="1400" kern="100" dirty="0" smtClean="0">
                          <a:latin typeface="微軟正黑體" pitchFamily="34" charset="-120"/>
                          <a:ea typeface="微軟正黑體" pitchFamily="34" charset="-120"/>
                        </a:rPr>
                        <a:t>無薪資</a:t>
                      </a:r>
                      <a:r>
                        <a:rPr lang="en-US" altLang="zh-TW" sz="1400" kern="100" dirty="0" smtClean="0">
                          <a:latin typeface="微軟正黑體" pitchFamily="34" charset="-120"/>
                          <a:ea typeface="微軟正黑體" pitchFamily="34" charset="-120"/>
                        </a:rPr>
                        <a:t> / </a:t>
                      </a:r>
                      <a:r>
                        <a:rPr lang="zh-TW" altLang="en-US" sz="1400" kern="100" dirty="0" smtClean="0">
                          <a:latin typeface="微軟正黑體" pitchFamily="34" charset="-120"/>
                          <a:ea typeface="微軟正黑體" pitchFamily="34" charset="-120"/>
                        </a:rPr>
                        <a:t> 搭配</a:t>
                      </a:r>
                      <a:r>
                        <a:rPr lang="zh-TW" altLang="en-US" sz="1400" b="1" u="sng" kern="100" dirty="0" smtClean="0">
                          <a:solidFill>
                            <a:srgbClr val="0000FF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獎學金方案</a:t>
                      </a:r>
                      <a:r>
                        <a:rPr lang="en-US" sz="1400" kern="100" dirty="0" smtClean="0"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  <a:endParaRPr lang="zh-TW" sz="1400" b="0" kern="1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4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latin typeface="微軟正黑體" pitchFamily="34" charset="-120"/>
                          <a:ea typeface="微軟正黑體" pitchFamily="34" charset="-120"/>
                        </a:rPr>
                        <a:t>實習日期</a:t>
                      </a:r>
                      <a:endParaRPr lang="zh-TW" sz="1600" b="1" kern="1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kern="100" dirty="0" smtClean="0">
                          <a:latin typeface="微軟正黑體" pitchFamily="34" charset="-120"/>
                          <a:ea typeface="微軟正黑體" pitchFamily="34" charset="-120"/>
                        </a:rPr>
                        <a:t>下學期區間：</a:t>
                      </a:r>
                      <a:r>
                        <a:rPr lang="en-US" sz="1400" b="1" kern="100" dirty="0" smtClean="0">
                          <a:solidFill>
                            <a:srgbClr val="0000FF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201</a:t>
                      </a:r>
                      <a:r>
                        <a:rPr lang="en-US" altLang="zh-TW" sz="1400" b="1" kern="100" dirty="0" smtClean="0">
                          <a:solidFill>
                            <a:srgbClr val="0000FF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8</a:t>
                      </a:r>
                      <a:r>
                        <a:rPr lang="en-US" sz="1400" b="1" kern="100" dirty="0" smtClean="0">
                          <a:solidFill>
                            <a:srgbClr val="0000FF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.</a:t>
                      </a:r>
                      <a:r>
                        <a:rPr lang="en-US" altLang="zh-TW" sz="1400" b="1" kern="100" dirty="0" smtClean="0">
                          <a:solidFill>
                            <a:srgbClr val="0000FF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03</a:t>
                      </a:r>
                      <a:r>
                        <a:rPr lang="en-US" sz="1400" b="1" kern="100" dirty="0" smtClean="0">
                          <a:solidFill>
                            <a:srgbClr val="0000FF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.</a:t>
                      </a:r>
                      <a:r>
                        <a:rPr lang="en-US" altLang="zh-TW" sz="1400" b="1" kern="100" dirty="0" smtClean="0">
                          <a:solidFill>
                            <a:srgbClr val="0000FF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01</a:t>
                      </a:r>
                      <a:r>
                        <a:rPr lang="en-US" sz="1400" b="1" kern="100" dirty="0" smtClean="0">
                          <a:solidFill>
                            <a:srgbClr val="0000FF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zh-TW" altLang="en-US" sz="1400" b="1" kern="100" dirty="0" smtClean="0">
                          <a:solidFill>
                            <a:srgbClr val="0000FF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四</a:t>
                      </a:r>
                      <a:r>
                        <a:rPr lang="en-US" altLang="zh-TW" sz="1400" b="1" kern="100" dirty="0" smtClean="0">
                          <a:solidFill>
                            <a:srgbClr val="0000FF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  <a:r>
                        <a:rPr lang="en-US" sz="1400" b="1" kern="100" dirty="0" smtClean="0">
                          <a:solidFill>
                            <a:srgbClr val="0000FF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-2018.</a:t>
                      </a:r>
                      <a:r>
                        <a:rPr lang="en-US" altLang="zh-TW" sz="1400" b="1" kern="100" dirty="0" smtClean="0">
                          <a:solidFill>
                            <a:srgbClr val="0000FF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06</a:t>
                      </a:r>
                      <a:r>
                        <a:rPr lang="en-US" sz="1400" b="1" kern="100" dirty="0" smtClean="0">
                          <a:solidFill>
                            <a:srgbClr val="0000FF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.</a:t>
                      </a:r>
                      <a:r>
                        <a:rPr lang="en-US" altLang="zh-TW" sz="1400" b="1" kern="100" dirty="0" smtClean="0">
                          <a:solidFill>
                            <a:srgbClr val="0000FF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29</a:t>
                      </a:r>
                      <a:r>
                        <a:rPr lang="en-US" sz="1400" b="1" kern="100" dirty="0" smtClean="0">
                          <a:solidFill>
                            <a:srgbClr val="0000FF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 (</a:t>
                      </a:r>
                      <a:r>
                        <a:rPr lang="zh-TW" altLang="en-US" sz="1400" b="1" kern="100" dirty="0" smtClean="0">
                          <a:solidFill>
                            <a:srgbClr val="0000FF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五</a:t>
                      </a:r>
                      <a:r>
                        <a:rPr lang="en-US" altLang="zh-TW" sz="1400" b="1" kern="100" dirty="0" smtClean="0">
                          <a:solidFill>
                            <a:srgbClr val="0000FF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) </a:t>
                      </a:r>
                      <a:r>
                        <a:rPr lang="en-US" sz="1400" kern="100" dirty="0" smtClean="0"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lang="zh-TW" altLang="en-US" sz="1400" kern="1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可依學校規定</a:t>
                      </a:r>
                      <a:r>
                        <a:rPr lang="en-US" sz="1400" kern="100" dirty="0" smtClean="0"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  <a:endParaRPr lang="zh-TW" altLang="en-US" sz="1400" kern="1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143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latin typeface="微軟正黑體" pitchFamily="34" charset="-120"/>
                          <a:ea typeface="微軟正黑體" pitchFamily="34" charset="-120"/>
                        </a:rPr>
                        <a:t>實習時間</a:t>
                      </a:r>
                      <a:endParaRPr lang="zh-TW" sz="1600" b="1" kern="1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latin typeface="微軟正黑體" pitchFamily="34" charset="-120"/>
                          <a:ea typeface="微軟正黑體" pitchFamily="34" charset="-120"/>
                        </a:rPr>
                        <a:t>周一至周五，早上</a:t>
                      </a:r>
                      <a:r>
                        <a:rPr lang="en-US" sz="1400" kern="100" dirty="0">
                          <a:latin typeface="微軟正黑體" pitchFamily="34" charset="-120"/>
                          <a:ea typeface="微軟正黑體" pitchFamily="34" charset="-120"/>
                        </a:rPr>
                        <a:t>9</a:t>
                      </a:r>
                      <a:r>
                        <a:rPr lang="zh-TW" sz="1400" kern="100" dirty="0">
                          <a:latin typeface="微軟正黑體" pitchFamily="34" charset="-120"/>
                          <a:ea typeface="微軟正黑體" pitchFamily="34" charset="-120"/>
                        </a:rPr>
                        <a:t>點至</a:t>
                      </a:r>
                      <a:r>
                        <a:rPr lang="en-US" sz="1400" kern="100" dirty="0">
                          <a:latin typeface="微軟正黑體" pitchFamily="34" charset="-120"/>
                          <a:ea typeface="微軟正黑體" pitchFamily="34" charset="-120"/>
                        </a:rPr>
                        <a:t>18</a:t>
                      </a:r>
                      <a:r>
                        <a:rPr lang="zh-TW" sz="1400" kern="100" dirty="0">
                          <a:latin typeface="微軟正黑體" pitchFamily="34" charset="-120"/>
                          <a:ea typeface="微軟正黑體" pitchFamily="34" charset="-120"/>
                        </a:rPr>
                        <a:t>點，中午休息</a:t>
                      </a:r>
                      <a:r>
                        <a:rPr lang="en-US" sz="1400" kern="100" dirty="0">
                          <a:latin typeface="微軟正黑體" pitchFamily="34" charset="-120"/>
                          <a:ea typeface="微軟正黑體" pitchFamily="34" charset="-120"/>
                        </a:rPr>
                        <a:t>1H</a:t>
                      </a:r>
                      <a:endParaRPr lang="zh-TW" sz="1400" b="0" kern="1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271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latin typeface="微軟正黑體" pitchFamily="34" charset="-120"/>
                          <a:ea typeface="微軟正黑體" pitchFamily="34" charset="-120"/>
                        </a:rPr>
                        <a:t>職務內容</a:t>
                      </a:r>
                      <a:endParaRPr lang="zh-TW" sz="1600" b="1" kern="1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r>
                        <a:rPr lang="zh-TW" altLang="en-US" sz="160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① 天天玩 有梗的日、韓、美、歐小遊戲或奧爾自研遊戲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 </a:t>
                      </a:r>
                      <a:endParaRPr lang="zh-TW" altLang="en-US" sz="1600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r>
                        <a:rPr lang="zh-TW" altLang="en-US" sz="160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②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 </a:t>
                      </a:r>
                      <a:r>
                        <a:rPr lang="zh-TW" altLang="en-US" sz="160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需天天與海外媒體、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Youtuber</a:t>
                      </a:r>
                      <a:r>
                        <a:rPr lang="zh-TW" altLang="en-US" sz="160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以及玩家溝通，並且蒐集對產品的建議（需使用俄、德、法、土耳其、西班牙、葡萄牙、義大利、荷蘭文溝通）</a:t>
                      </a:r>
                    </a:p>
                    <a:p>
                      <a:r>
                        <a:rPr lang="zh-TW" altLang="en-US" sz="160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③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 </a:t>
                      </a:r>
                      <a:r>
                        <a:rPr lang="zh-TW" altLang="en-US" sz="160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參與測試 奧爾自研遊戲 周周分享台灣、日本、美國、加拿大、德、法等全球市場新遊戲</a:t>
                      </a:r>
                    </a:p>
                    <a:p>
                      <a:r>
                        <a:rPr lang="zh-TW" altLang="en-US" sz="160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④ 用任何你會使用的影片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APP</a:t>
                      </a:r>
                      <a:r>
                        <a:rPr lang="zh-TW" altLang="en-US" sz="160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編輯軟體去拍攝攻略影片或介紹新遊戲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 kern="1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能力</a:t>
                      </a:r>
                      <a:r>
                        <a:rPr lang="zh-TW" sz="1600" b="1" kern="1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條件</a:t>
                      </a:r>
                      <a:endParaRPr lang="zh-TW" sz="1600" b="1" kern="1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r>
                        <a:rPr lang="zh-TW" altLang="en-US" sz="160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俄、德、法、土耳其、西班牙、葡萄牙、義大利、荷蘭語文能力 各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</a:t>
                      </a:r>
                      <a:r>
                        <a:rPr lang="zh-TW" altLang="en-US" sz="160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名</a:t>
                      </a:r>
                    </a:p>
                    <a:p>
                      <a:r>
                        <a:rPr lang="zh-TW" altLang="en-US" sz="160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溝通程度：需能中等讀、寫以上語言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567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 kern="1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連絡方式</a:t>
                      </a:r>
                      <a:endParaRPr lang="zh-TW" sz="1600" b="1" kern="1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300" b="0" kern="1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連絡人：管理處處長  許錫芬        </a:t>
                      </a:r>
                      <a:r>
                        <a:rPr lang="en-US" altLang="zh-TW" sz="1300" b="0" kern="1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(02)2256-0525#227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300" b="0" kern="1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履歷請寄至</a:t>
                      </a:r>
                      <a:r>
                        <a:rPr lang="en-US" altLang="zh-TW" sz="1300" b="0" kern="1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coco@auer.com.tw</a:t>
                      </a:r>
                      <a:endParaRPr lang="zh-TW" altLang="en-US" sz="1300" b="0" kern="1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圖片 3" descr="奧爾PPT內頁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0" y="-26988"/>
            <a:ext cx="92075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572264" y="191136"/>
            <a:ext cx="1980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獎學金方案</a:t>
            </a:r>
            <a:endParaRPr lang="zh-TW" altLang="en-US" sz="28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14348" y="785794"/>
            <a:ext cx="7572428" cy="564360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TW" altLang="en-US" sz="28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學期間實習獎學金方案</a:t>
            </a:r>
            <a:endParaRPr lang="en-US" altLang="zh-TW" sz="2800" b="1" dirty="0" smtClean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endParaRPr lang="en-US" altLang="zh-TW" sz="28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endParaRPr lang="en-US" altLang="zh-TW" sz="16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42900" indent="-342900">
              <a:buAutoNum type="arabicPeriod"/>
            </a:pPr>
            <a:r>
              <a:rPr lang="en-US" altLang="zh-TW" sz="1600" b="1" kern="100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2017</a:t>
            </a:r>
            <a:r>
              <a:rPr lang="zh-TW" altLang="en-US" sz="1600" b="1" kern="100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年度下學期間實習區間：</a:t>
            </a:r>
            <a:r>
              <a:rPr lang="en-US" sz="1600" b="1" kern="100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201</a:t>
            </a:r>
            <a:r>
              <a:rPr lang="en-US" altLang="zh-TW" sz="1600" b="1" kern="100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8</a:t>
            </a:r>
            <a:r>
              <a:rPr lang="en-US" sz="1600" b="1" kern="100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en-US" altLang="zh-TW" sz="1600" b="1" kern="100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03</a:t>
            </a:r>
            <a:r>
              <a:rPr lang="en-US" sz="1600" b="1" kern="100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en-US" altLang="zh-TW" sz="1600" b="1" kern="100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01</a:t>
            </a:r>
            <a:r>
              <a:rPr lang="en-US" sz="1600" b="1" kern="100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600" b="1" kern="100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四</a:t>
            </a:r>
            <a:r>
              <a:rPr lang="en-US" altLang="zh-TW" sz="1600" b="1" kern="100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en-US" sz="1600" b="1" kern="100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-2018.0</a:t>
            </a:r>
            <a:r>
              <a:rPr lang="en-US" altLang="zh-TW" sz="1600" b="1" kern="100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6</a:t>
            </a:r>
            <a:r>
              <a:rPr lang="en-US" sz="1600" b="1" kern="100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en-US" altLang="zh-TW" sz="1600" b="1" kern="100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29</a:t>
            </a:r>
            <a:r>
              <a:rPr lang="en-US" sz="1600" b="1" kern="100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 (</a:t>
            </a:r>
            <a:r>
              <a:rPr lang="zh-TW" altLang="en-US" sz="1600" b="1" kern="10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五</a:t>
            </a:r>
            <a:r>
              <a:rPr lang="en-US" altLang="zh-TW" sz="1600" b="1" kern="10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endParaRPr lang="en-US" altLang="zh-TW" sz="1600" b="1" kern="1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42900" indent="-342900">
              <a:buAutoNum type="arabicPeriod"/>
            </a:pPr>
            <a:endParaRPr lang="en-US" altLang="zh-TW" sz="1600" b="1" kern="1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42900" indent="-342900">
              <a:buAutoNum type="arabicPeriod"/>
            </a:pPr>
            <a:r>
              <a:rPr lang="zh-TW" altLang="en-US" sz="1600" b="1" kern="100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實習方案</a:t>
            </a:r>
            <a:r>
              <a:rPr lang="zh-TW" altLang="en-US" sz="1600" kern="100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：</a:t>
            </a:r>
          </a:p>
          <a:p>
            <a:pPr marL="800100" lvl="1" indent="-342900">
              <a:buFont typeface="+mj-lt"/>
              <a:buAutoNum type="alphaUcPeriod"/>
            </a:pPr>
            <a:r>
              <a:rPr lang="zh-TW" altLang="en-US" sz="1600" b="1" kern="100" dirty="0" smtClean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</a:rPr>
              <a:t>學分實習：</a:t>
            </a:r>
            <a:r>
              <a:rPr lang="zh-TW" altLang="en-US" sz="1600" kern="100" dirty="0" smtClean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</a:rPr>
              <a:t>以不支薪，由學校提供學生保險，我方進行學習評核及實習時數資料，配合校方之學分認證。</a:t>
            </a:r>
            <a:endParaRPr lang="en-US" altLang="zh-TW" sz="1600" kern="100" dirty="0" smtClean="0">
              <a:solidFill>
                <a:schemeClr val="dk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800100" lvl="1" indent="-342900">
              <a:buFont typeface="+mj-lt"/>
              <a:buAutoNum type="alphaUcPeriod"/>
            </a:pPr>
            <a:r>
              <a:rPr lang="zh-TW" altLang="en-US" sz="1600" b="1" kern="100" dirty="0" smtClean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</a:rPr>
              <a:t>獎學金制度</a:t>
            </a:r>
            <a:r>
              <a:rPr lang="zh-TW" altLang="en-US" sz="1600" kern="100" dirty="0" smtClean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</a:rPr>
              <a:t>搭配運作。</a:t>
            </a:r>
            <a:endParaRPr lang="en-US" altLang="zh-TW" sz="1600" kern="100" dirty="0" smtClean="0">
              <a:solidFill>
                <a:schemeClr val="dk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800100" lvl="1" indent="-342900"/>
            <a:endParaRPr lang="zh-TW" altLang="en-US" sz="1600" kern="100" dirty="0" smtClean="0">
              <a:solidFill>
                <a:schemeClr val="dk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600" b="1" kern="100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3. </a:t>
            </a:r>
            <a:r>
              <a:rPr lang="zh-TW" altLang="en-US" sz="1600" b="1" kern="100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實習生如何獲得每月</a:t>
            </a:r>
            <a:r>
              <a:rPr lang="en-US" altLang="zh-TW" sz="1600" b="1" kern="100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5000</a:t>
            </a:r>
            <a:r>
              <a:rPr lang="zh-TW" altLang="en-US" sz="1600" b="1" kern="100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元獎學金</a:t>
            </a:r>
            <a:r>
              <a:rPr lang="en-US" altLang="zh-TW" sz="1600" b="1" kern="100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︰</a:t>
            </a:r>
            <a:endParaRPr lang="zh-TW" altLang="en-US" sz="1600" b="1" kern="100" dirty="0" smtClean="0">
              <a:solidFill>
                <a:schemeClr val="accent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en-US" altLang="zh-TW" sz="1600" b="1" kern="100" dirty="0" smtClean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</a:rPr>
              <a:t>A.</a:t>
            </a:r>
            <a:r>
              <a:rPr lang="zh-TW" altLang="en-US" sz="1600" b="1" kern="100" dirty="0" smtClean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</a:rPr>
              <a:t>資格與條件</a:t>
            </a:r>
            <a:r>
              <a:rPr lang="en-US" altLang="zh-TW" sz="1600" b="1" kern="100" dirty="0" smtClean="0">
                <a:solidFill>
                  <a:schemeClr val="dk1"/>
                </a:solidFill>
                <a:latin typeface="微軟正黑體"/>
                <a:ea typeface="微軟正黑體"/>
              </a:rPr>
              <a:t>︰</a:t>
            </a:r>
            <a:r>
              <a:rPr lang="zh-TW" altLang="en-US" sz="1600" kern="100" dirty="0" smtClean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1600" b="1" kern="100" dirty="0" smtClean="0">
              <a:solidFill>
                <a:schemeClr val="dk1"/>
              </a:solidFill>
              <a:latin typeface="微軟正黑體"/>
              <a:ea typeface="微軟正黑體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zh-TW" altLang="en-US" sz="1400" kern="100" dirty="0" smtClean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</a:rPr>
              <a:t>每月實習時數需滿</a:t>
            </a:r>
            <a:r>
              <a:rPr lang="en-US" altLang="zh-TW" sz="1400" kern="100" dirty="0" smtClean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</a:rPr>
              <a:t>80</a:t>
            </a:r>
            <a:r>
              <a:rPr lang="zh-TW" altLang="en-US" sz="1400" kern="100" dirty="0" smtClean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</a:rPr>
              <a:t>小時以上。</a:t>
            </a:r>
            <a:endParaRPr lang="en-US" altLang="zh-TW" sz="1400" kern="100" dirty="0" smtClean="0">
              <a:solidFill>
                <a:schemeClr val="dk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zh-TW" altLang="en-US" sz="1400" kern="100" dirty="0" smtClean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</a:rPr>
              <a:t>經實習部門主管評核，當月評核達</a:t>
            </a:r>
            <a:r>
              <a:rPr lang="en-US" altLang="zh-TW" sz="1400" kern="100" dirty="0" smtClean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</a:rPr>
              <a:t>B</a:t>
            </a:r>
            <a:r>
              <a:rPr lang="zh-TW" altLang="en-US" sz="1400" kern="100" dirty="0" smtClean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</a:rPr>
              <a:t>等以上。 </a:t>
            </a:r>
          </a:p>
          <a:p>
            <a:pPr marL="457200" lvl="2"/>
            <a:r>
              <a:rPr lang="en-US" altLang="zh-TW" sz="1600" kern="100" dirty="0" smtClean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</a:rPr>
              <a:t>B</a:t>
            </a:r>
            <a:r>
              <a:rPr lang="en-US" altLang="zh-TW" sz="1600" b="1" kern="100" dirty="0" smtClean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1600" b="1" kern="100" dirty="0" smtClean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</a:rPr>
              <a:t>考核區間與獎學金發放時間</a:t>
            </a:r>
            <a:r>
              <a:rPr lang="en-US" altLang="zh-TW" sz="1600" b="1" kern="100" dirty="0" smtClean="0">
                <a:solidFill>
                  <a:schemeClr val="dk1"/>
                </a:solidFill>
                <a:latin typeface="微軟正黑體"/>
                <a:ea typeface="微軟正黑體"/>
              </a:rPr>
              <a:t>︰</a:t>
            </a:r>
            <a:r>
              <a:rPr lang="zh-TW" altLang="en-US" sz="1600" kern="100" dirty="0" smtClean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1600" b="1" kern="100" dirty="0" smtClean="0">
              <a:solidFill>
                <a:schemeClr val="dk1"/>
              </a:solidFill>
              <a:latin typeface="微軟正黑體"/>
              <a:ea typeface="微軟正黑體"/>
            </a:endParaRPr>
          </a:p>
          <a:p>
            <a:pPr marL="800100" lvl="2" indent="-342900">
              <a:buFont typeface="+mj-lt"/>
              <a:buAutoNum type="arabicPeriod"/>
            </a:pPr>
            <a:r>
              <a:rPr lang="zh-TW" altLang="en-US" sz="1400" kern="100" dirty="0" smtClean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</a:rPr>
              <a:t>考核與時數計算</a:t>
            </a:r>
            <a:r>
              <a:rPr lang="zh-TW" altLang="en-US" sz="1400" kern="100" dirty="0" smtClean="0">
                <a:solidFill>
                  <a:schemeClr val="dk1"/>
                </a:solidFill>
                <a:latin typeface="微軟正黑體"/>
                <a:ea typeface="微軟正黑體"/>
              </a:rPr>
              <a:t>：時數計算</a:t>
            </a:r>
            <a:r>
              <a:rPr lang="zh-TW" altLang="en-US" sz="1400" kern="100" dirty="0" smtClean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</a:rPr>
              <a:t>，從</a:t>
            </a:r>
            <a:r>
              <a:rPr lang="zh-TW" altLang="en-US" sz="1400" kern="100" dirty="0" smtClean="0">
                <a:solidFill>
                  <a:schemeClr val="dk1"/>
                </a:solidFill>
                <a:latin typeface="微軟正黑體"/>
                <a:ea typeface="微軟正黑體"/>
              </a:rPr>
              <a:t>每月</a:t>
            </a:r>
            <a:r>
              <a:rPr lang="en-US" altLang="zh-TW" sz="1400" kern="100" dirty="0" smtClean="0">
                <a:solidFill>
                  <a:schemeClr val="dk1"/>
                </a:solidFill>
                <a:latin typeface="微軟正黑體"/>
                <a:ea typeface="微軟正黑體"/>
              </a:rPr>
              <a:t>1</a:t>
            </a:r>
            <a:r>
              <a:rPr lang="zh-TW" altLang="en-US" sz="1400" kern="100" dirty="0" smtClean="0">
                <a:solidFill>
                  <a:schemeClr val="dk1"/>
                </a:solidFill>
                <a:latin typeface="微軟正黑體"/>
                <a:ea typeface="微軟正黑體"/>
              </a:rPr>
              <a:t>日到月底</a:t>
            </a:r>
            <a:r>
              <a:rPr lang="zh-TW" altLang="en-US" sz="1400" kern="100" dirty="0" smtClean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en-US" sz="1400" kern="100" dirty="0" smtClean="0">
                <a:solidFill>
                  <a:schemeClr val="dk1"/>
                </a:solidFill>
                <a:latin typeface="微軟正黑體"/>
                <a:ea typeface="微軟正黑體"/>
              </a:rPr>
              <a:t>同為考核之時間區間</a:t>
            </a:r>
            <a:r>
              <a:rPr lang="zh-TW" altLang="en-US" sz="1400" kern="100" dirty="0" smtClean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1400" kern="100" dirty="0" smtClean="0">
              <a:solidFill>
                <a:schemeClr val="dk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800100" lvl="2" indent="-342900">
              <a:buFont typeface="+mj-lt"/>
              <a:buAutoNum type="arabicPeriod"/>
            </a:pPr>
            <a:r>
              <a:rPr lang="zh-TW" altLang="en-US" sz="1400" kern="100" dirty="0" smtClean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</a:rPr>
              <a:t>獎學金發放日期：次月</a:t>
            </a:r>
            <a:r>
              <a:rPr lang="en-US" altLang="zh-TW" sz="1400" kern="100" dirty="0" smtClean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</a:rPr>
              <a:t>5</a:t>
            </a:r>
            <a:r>
              <a:rPr lang="zh-TW" altLang="en-US" sz="1400" kern="100" dirty="0" smtClean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</a:rPr>
              <a:t>日完成評核，</a:t>
            </a:r>
            <a:r>
              <a:rPr lang="en-US" altLang="zh-TW" sz="1400" kern="100" dirty="0" smtClean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</a:rPr>
              <a:t>15</a:t>
            </a:r>
            <a:r>
              <a:rPr lang="zh-TW" altLang="en-US" sz="1400" kern="100" dirty="0" smtClean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</a:rPr>
              <a:t>日發放，發放日如遇週末假日將提前於最近一次之工作日進行發放。</a:t>
            </a:r>
          </a:p>
          <a:p>
            <a:pPr lvl="1"/>
            <a:r>
              <a:rPr lang="en-US" altLang="zh-TW" sz="1600" b="1" kern="100" dirty="0" smtClean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</a:rPr>
              <a:t>C.</a:t>
            </a:r>
            <a:r>
              <a:rPr lang="zh-TW" altLang="en-US" sz="1600" b="1" kern="100" dirty="0" smtClean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</a:rPr>
              <a:t>額外激勵措施：</a:t>
            </a:r>
          </a:p>
          <a:p>
            <a:pPr marL="800100" lvl="1" indent="-342900">
              <a:buFont typeface="+mj-lt"/>
              <a:buAutoNum type="arabicPeriod"/>
            </a:pPr>
            <a:r>
              <a:rPr lang="zh-TW" altLang="en-US" sz="1400" kern="100" dirty="0" smtClean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</a:rPr>
              <a:t>學生於學期實習結束後，若每月皆有獲得獎學金，將視公司全年度之營運狀況，額外發放激勵獎學金。</a:t>
            </a:r>
            <a:endParaRPr lang="en-US" altLang="zh-TW" sz="1400" kern="100" dirty="0" smtClean="0">
              <a:solidFill>
                <a:schemeClr val="dk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zh-TW" altLang="en-US" sz="1400" kern="100" dirty="0" smtClean="0">
                <a:solidFill>
                  <a:schemeClr val="dk1"/>
                </a:solidFill>
                <a:latin typeface="微軟正黑體" pitchFamily="34" charset="-120"/>
                <a:ea typeface="微軟正黑體" pitchFamily="34" charset="-120"/>
              </a:rPr>
              <a:t>學生於實習期間，若表現優異，將列為優先錄取正式成員。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4214</TotalTime>
  <Words>365</Words>
  <Application>Microsoft Office PowerPoint</Application>
  <PresentationFormat>如螢幕大小 (4:3)</PresentationFormat>
  <Paragraphs>44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投影片 1</vt:lpstr>
      <vt:lpstr>投影片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Bonnie</dc:creator>
  <cp:lastModifiedBy>Auer0521</cp:lastModifiedBy>
  <cp:revision>376</cp:revision>
  <dcterms:created xsi:type="dcterms:W3CDTF">2015-03-10T06:20:46Z</dcterms:created>
  <dcterms:modified xsi:type="dcterms:W3CDTF">2017-12-28T06:05:57Z</dcterms:modified>
</cp:coreProperties>
</file>